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arcellus"/>
      <p:regular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Marcellus-regular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/>
          <p:nvPr/>
        </p:nvSpPr>
        <p:spPr>
          <a:xfrm>
            <a:off x="793790" y="2837140"/>
            <a:ext cx="7556421" cy="1483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Understanding Kernels in SVM</a:t>
            </a:r>
            <a:endParaRPr b="0" i="0" sz="4450" u="none" cap="none" strike="noStrike"/>
          </a:p>
        </p:txBody>
      </p:sp>
      <p:sp>
        <p:nvSpPr>
          <p:cNvPr id="45" name="Google Shape;45;p12"/>
          <p:cNvSpPr/>
          <p:nvPr/>
        </p:nvSpPr>
        <p:spPr>
          <a:xfrm>
            <a:off x="793790" y="4618315"/>
            <a:ext cx="7556421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are mathematical engines that enable Support Vector Machines (SVMs) to handle complex, nonlinear patterns. They transform data to find clear boundaries where none seemed to exist.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19852" y="494943"/>
            <a:ext cx="6313527" cy="67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050"/>
              <a:buFont typeface="Marcellus"/>
              <a:buNone/>
            </a:pPr>
            <a:r>
              <a:rPr b="0" i="0" lang="en-US" sz="4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Do We Need Kernels?</a:t>
            </a:r>
            <a:endParaRPr b="0" i="0" sz="4050" u="none" cap="none" strike="noStrike"/>
          </a:p>
        </p:txBody>
      </p:sp>
      <p:pic>
        <p:nvPicPr>
          <p:cNvPr descr="preencoded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50" y="1639850"/>
            <a:ext cx="10147303" cy="51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11767542" y="1617345"/>
            <a:ext cx="215050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000"/>
              <a:buFont typeface="Marcellus"/>
              <a:buNone/>
            </a:pPr>
            <a:r>
              <a:rPr b="0" i="0" lang="en-US" sz="20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Challenge</a:t>
            </a:r>
            <a:endParaRPr b="0" i="0" sz="2000" u="none" cap="none" strike="noStrike"/>
          </a:p>
        </p:txBody>
      </p:sp>
      <p:sp>
        <p:nvSpPr>
          <p:cNvPr id="54" name="Google Shape;54;p13"/>
          <p:cNvSpPr/>
          <p:nvPr/>
        </p:nvSpPr>
        <p:spPr>
          <a:xfrm>
            <a:off x="11767542" y="2133481"/>
            <a:ext cx="2150507" cy="1403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Real-world data is rarely linearly separable. Datasets like 'moons' or 'circles' cannot be divided by a straight line.</a:t>
            </a:r>
            <a:endParaRPr b="0" i="0" sz="1400" u="none" cap="none" strike="noStrike"/>
          </a:p>
        </p:txBody>
      </p:sp>
      <p:sp>
        <p:nvSpPr>
          <p:cNvPr id="55" name="Google Shape;55;p13"/>
          <p:cNvSpPr/>
          <p:nvPr/>
        </p:nvSpPr>
        <p:spPr>
          <a:xfrm>
            <a:off x="11767542" y="3699153"/>
            <a:ext cx="2150507" cy="1871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Linear classifiers struggle with: curved boundaries, intertwined class distributions, and complex multidimensional structures.</a:t>
            </a:r>
            <a:endParaRPr b="0" i="0" sz="1400" u="none" cap="none" strike="noStrike"/>
          </a:p>
        </p:txBody>
      </p:sp>
      <p:sp>
        <p:nvSpPr>
          <p:cNvPr id="56" name="Google Shape;56;p13"/>
          <p:cNvSpPr/>
          <p:nvPr/>
        </p:nvSpPr>
        <p:spPr>
          <a:xfrm>
            <a:off x="11767542" y="5732740"/>
            <a:ext cx="2150507" cy="1403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are vital, enabling SVMs to tackle complex, nonlinear real-world classification challenges.</a:t>
            </a:r>
            <a:endParaRPr b="0" i="0" sz="140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719852" y="7500818"/>
            <a:ext cx="13190696" cy="233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56642" y="520184"/>
            <a:ext cx="10878383" cy="1414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82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8550"/>
              <a:buFont typeface="Marcellus"/>
              <a:buNone/>
            </a:pPr>
            <a:r>
              <a:rPr b="0" i="0" lang="en-US" sz="8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Kernel Trick</a:t>
            </a:r>
            <a:endParaRPr b="0" i="0" sz="855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1040368" y="2430899"/>
            <a:ext cx="12833390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"We pretend to project data into a higher dimension without actually doing it."</a:t>
            </a:r>
            <a:endParaRPr b="0" i="0" sz="14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56642" y="2218134"/>
            <a:ext cx="22860" cy="671393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56642" y="3102293"/>
            <a:ext cx="13117116" cy="7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kernel trick avoids explicit high-dimensional calculations by computing inner products directly in the original space. This mathematical shortcut makes complex transformations computationally feasible, offering the power of high-dimensional separation while maintaining original computational cost.</a:t>
            </a:r>
            <a:endParaRPr b="0" i="0" sz="145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42" y="4265414"/>
            <a:ext cx="5784652" cy="3237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4265414"/>
            <a:ext cx="6870859" cy="29746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010400" y="7452836"/>
            <a:ext cx="687085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62821" y="455652"/>
            <a:ext cx="6459855" cy="6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33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Linear Kernel: The Foundation</a:t>
            </a:r>
            <a:endParaRPr b="0" i="0" sz="37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62821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843677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61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843677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Simple Boundary</a:t>
            </a:r>
            <a:endParaRPr b="0" i="0" sz="18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43677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a straight decision boundary</a:t>
            </a:r>
            <a:endParaRPr b="0" i="0" sz="13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5152906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333762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446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5333762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When to Use</a:t>
            </a:r>
            <a:endParaRPr b="0" i="0" sz="18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5333762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Data is linearly separable</a:t>
            </a:r>
            <a:endParaRPr b="0" i="0" sz="13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9642991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9823847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0531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823847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Performance</a:t>
            </a:r>
            <a:endParaRPr b="0" i="0" sz="18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9823847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Fastest to train and predict</a:t>
            </a:r>
            <a:endParaRPr b="0" i="0" sz="13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507924" y="4458400"/>
            <a:ext cx="600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xTy, it's equivalent to standard SVM without transformation. It's the baseline for high-dimensional data like text classification.</a:t>
            </a:r>
            <a:endParaRPr b="0" i="0" sz="13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507924" y="5597043"/>
            <a:ext cx="600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Despite its simplicity, it performs exceptionally well when features capture relevant patterns in sparse, high-dimensional spaces.</a:t>
            </a:r>
            <a:endParaRPr b="0" i="0" sz="1300" u="none" cap="none" strike="noStrike"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0025" y="3427925"/>
            <a:ext cx="7465052" cy="42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8073271" y="7833836"/>
            <a:ext cx="5901809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55333" y="519351"/>
            <a:ext cx="10294977" cy="705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58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250"/>
              <a:buFont typeface="Marcellus"/>
              <a:buNone/>
            </a:pPr>
            <a:r>
              <a:rPr b="0" i="0" lang="en-US" sz="4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Polynomial Kernel: Controlled Complexity</a:t>
            </a:r>
            <a:endParaRPr b="0" i="0" sz="42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25" y="1720800"/>
            <a:ext cx="7566727" cy="529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55333" y="7103031"/>
            <a:ext cx="7415808" cy="24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pic>
        <p:nvPicPr>
          <p:cNvPr descr="preencoded.png"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9532" y="1720810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9772531" y="1909643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Degree 2</a:t>
            </a:r>
            <a:endParaRPr b="0" i="0" sz="210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9772531" y="2451378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gentle curves; suitable for moderately nonlinear patterns.</a:t>
            </a:r>
            <a:endParaRPr b="0" i="0" sz="1450" u="none" cap="none" strike="noStrike"/>
          </a:p>
        </p:txBody>
      </p:sp>
      <p:pic>
        <p:nvPicPr>
          <p:cNvPr descr="preencoded.png"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9532" y="3130987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9772531" y="3319820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Degree 3</a:t>
            </a:r>
            <a:endParaRPr b="0" i="0" sz="21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9772531" y="3861554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intricate patterns; balances flexibility and generalization.</a:t>
            </a:r>
            <a:endParaRPr b="0" i="0" sz="1450" u="none" cap="none" strike="noStrike"/>
          </a:p>
        </p:txBody>
      </p:sp>
      <p:pic>
        <p:nvPicPr>
          <p:cNvPr descr="preencoded.png" id="109" name="Google Shape;1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9532" y="4541163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9772531" y="4729996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Higher Degrees</a:t>
            </a:r>
            <a:endParaRPr b="0" i="0" sz="21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9772531" y="5271730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Increases model capacity but risks severe overfitting. Use with caution.</a:t>
            </a:r>
            <a:endParaRPr b="0" i="0" sz="14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8639532" y="6163747"/>
            <a:ext cx="5243036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(xTy + c)d, this kernel is effective when polynomial relationships are suspected in data.</a:t>
            </a:r>
            <a:endParaRPr b="0" i="0" sz="14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55333" y="7730728"/>
            <a:ext cx="13119735" cy="24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793790" y="2015847"/>
            <a:ext cx="7531656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Polynomial Kernel: Trade-offs</a:t>
            </a:r>
            <a:endParaRPr b="0" i="0" sz="44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93790" y="3253621"/>
            <a:ext cx="3423642" cy="445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7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650"/>
              <a:buFont typeface="Marcellus"/>
              <a:buNone/>
            </a:pPr>
            <a:r>
              <a:rPr b="0" i="0" lang="en-US" sz="26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✓ Advantages</a:t>
            </a:r>
            <a:endParaRPr b="0" i="0" sz="26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3897035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polynomial feature interactions</a:t>
            </a:r>
            <a:endParaRPr b="0" i="0" sz="15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4224457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Interpretable with clear degree</a:t>
            </a:r>
            <a:endParaRPr b="0" i="0" sz="15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93790" y="4551878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Effective for smooth patterns</a:t>
            </a:r>
            <a:endParaRPr b="0" i="0" sz="15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93790" y="4879300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Efficient for low degrees</a:t>
            </a:r>
            <a:endParaRPr b="0" i="0" sz="15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7564874" y="3253621"/>
            <a:ext cx="3423642" cy="445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Marcellus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⚠</a:t>
            </a:r>
            <a:r>
              <a:rPr b="0" i="0" lang="en-US" sz="26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 Challenges</a:t>
            </a:r>
            <a:endParaRPr b="0" i="0" sz="26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564874" y="3897035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High degrees risk overfitting</a:t>
            </a:r>
            <a:endParaRPr b="0" i="0" sz="15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564874" y="4224457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Numerical instability</a:t>
            </a:r>
            <a:endParaRPr b="0" i="0" sz="155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7564874" y="4551878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Sensitive to feature scaling</a:t>
            </a:r>
            <a:endParaRPr b="0" i="0" sz="15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564874" y="4879300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Requires careful tuning</a:t>
            </a:r>
            <a:endParaRPr b="0" i="0" sz="15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793790" y="5429964"/>
            <a:ext cx="13042821" cy="783669"/>
          </a:xfrm>
          <a:prstGeom prst="roundRect">
            <a:avLst>
              <a:gd fmla="val 10637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48" y="5694759"/>
            <a:ext cx="248007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1438513" y="5677853"/>
            <a:ext cx="12199739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Best Practice:</a:t>
            </a:r>
            <a:r>
              <a:rPr b="0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Start with degree 2 or 3. Higher degrees often overfit. Use cross-validation to select degree.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0" y="0"/>
            <a:ext cx="14630400" cy="8235672"/>
          </a:xfrm>
          <a:prstGeom prst="rect">
            <a:avLst/>
          </a:prstGeom>
          <a:solidFill>
            <a:srgbClr val="FFFFF4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70203" y="460772"/>
            <a:ext cx="8239125" cy="62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RBF Kernel: The Adaptive Powerhouse</a:t>
            </a:r>
            <a:endParaRPr b="0" i="0" sz="37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670203" y="1338143"/>
            <a:ext cx="13289994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RBF (Gaussian) kernel is the most popular choice for nonlinear SVM. It measures similarity via Euclidean distance, creating localized influence around support vectors.</a:t>
            </a:r>
            <a:endParaRPr b="0" i="0" sz="1300" u="none" cap="none" strike="noStrike"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200" y="2150625"/>
            <a:ext cx="7239131" cy="50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670203" y="6762512"/>
            <a:ext cx="7810500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8896945" y="2150626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874085" y="2150626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155906" y="2341007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Infinite Dimensions</a:t>
            </a:r>
            <a:endParaRPr b="0" i="0" sz="18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9155906" y="282154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Maps data to infinite-dimensional space, offering flexibility for any nonlinear pattern.</a:t>
            </a:r>
            <a:endParaRPr b="0" i="0" sz="13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8896945" y="3614976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8874085" y="3614976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9155906" y="3805357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Local Influence</a:t>
            </a:r>
            <a:endParaRPr b="0" i="0" sz="18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9155906" y="428589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vectors influence nearby points, creating adaptive boundaries.</a:t>
            </a:r>
            <a:endParaRPr b="0" i="0" sz="13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8896945" y="5079325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874085" y="5079325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9155906" y="5269706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Shape Adaptation</a:t>
            </a:r>
            <a:endParaRPr b="0" i="0" sz="18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9155906" y="575024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Adjusts to irregular class shapes and complex geometries without explicit feature engineering.</a:t>
            </a:r>
            <a:endParaRPr b="0" i="0" sz="13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8896945" y="6564630"/>
            <a:ext cx="5070753" cy="65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exp(-γ||x - y||²), with γ controlling influence radius. Its versatility makes it the default for nonlinear classification.</a:t>
            </a:r>
            <a:endParaRPr b="0" i="0" sz="13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70203" y="7557135"/>
            <a:ext cx="13289994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669250" y="568166"/>
            <a:ext cx="9013150" cy="62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Gamma Parameter: Precision Control</a:t>
            </a:r>
            <a:endParaRPr b="0" i="0" sz="37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669250" y="1611868"/>
            <a:ext cx="2886432" cy="3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FF954F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FF954F"/>
                </a:solidFill>
                <a:latin typeface="Marcellus"/>
                <a:ea typeface="Marcellus"/>
                <a:cs typeface="Marcellus"/>
                <a:sym typeface="Marcellus"/>
              </a:rPr>
              <a:t>Low Gamma</a:t>
            </a:r>
            <a:endParaRPr b="0" i="0" sz="22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669250" y="215431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Wide influence</a:t>
            </a:r>
            <a:endParaRPr b="0" i="0" sz="130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669250" y="2522220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Affects distant points</a:t>
            </a:r>
            <a:endParaRPr b="0" i="0" sz="13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669250" y="2798088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Smooth, generalized boundaries</a:t>
            </a:r>
            <a:endParaRPr b="0" i="0" sz="13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669250" y="3073956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Reduces overfitting</a:t>
            </a:r>
            <a:endParaRPr b="0" i="0" sz="13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669250" y="3349823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Risk of underfitting</a:t>
            </a:r>
            <a:endParaRPr b="0" i="0" sz="13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669250" y="371772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Like a wide brush: broad strokes, misses fine details.</a:t>
            </a:r>
            <a:endParaRPr b="0" i="0" sz="13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526893" y="1611868"/>
            <a:ext cx="2886432" cy="3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CC5200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CC5200"/>
                </a:solidFill>
                <a:latin typeface="Marcellus"/>
                <a:ea typeface="Marcellus"/>
                <a:cs typeface="Marcellus"/>
                <a:sym typeface="Marcellus"/>
              </a:rPr>
              <a:t>High Gamma</a:t>
            </a:r>
            <a:endParaRPr b="0" i="0" sz="22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7526893" y="215431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Narrow influence</a:t>
            </a:r>
            <a:endParaRPr b="0" i="0" sz="13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526893" y="2522220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Affects only nearby points</a:t>
            </a:r>
            <a:endParaRPr b="0" i="0" sz="13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7526893" y="2798088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Intricate, detailed boundaries</a:t>
            </a:r>
            <a:endParaRPr b="0" i="0" sz="13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526893" y="3073956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subtle patterns</a:t>
            </a:r>
            <a:endParaRPr b="0" i="0" sz="13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526893" y="3349823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Risk of overfitting</a:t>
            </a:r>
            <a:endParaRPr b="0" i="0" sz="13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526893" y="371772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Like a fine-tip pen: precise, but can memorize noise.</a:t>
            </a:r>
            <a:endParaRPr b="0" i="0" sz="13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669250" y="4273868"/>
            <a:ext cx="13291899" cy="660559"/>
          </a:xfrm>
          <a:prstGeom prst="roundRect">
            <a:avLst>
              <a:gd fmla="val 10639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33" y="4496514"/>
            <a:ext cx="209074" cy="16728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1212890" y="4482941"/>
            <a:ext cx="125809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Rule of thumb: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Start with gamma = 1/n_features and tune using cross-validation. Monitor both training and validation accuracy to detect overfitting.</a:t>
            </a:r>
            <a:endParaRPr b="0" i="0" sz="1300" u="none" cap="none" strike="noStrike"/>
          </a:p>
        </p:txBody>
      </p:sp>
      <p:pic>
        <p:nvPicPr>
          <p:cNvPr descr="preencoded.png"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2800" y="5122675"/>
            <a:ext cx="10204701" cy="2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793790" y="1693426"/>
            <a:ext cx="5869305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Kernel Selection Guide</a:t>
            </a:r>
            <a:endParaRPr b="0" i="0" sz="4450" u="none" cap="none" strike="noStrike"/>
          </a:p>
        </p:txBody>
      </p:sp>
      <p:pic>
        <p:nvPicPr>
          <p:cNvPr descr="preencoded.png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793790" y="3156347"/>
            <a:ext cx="42152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793790" y="3301246"/>
            <a:ext cx="2993588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Analyze Your Data First</a:t>
            </a:r>
            <a:endParaRPr b="0" i="0" sz="22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93790" y="3791069"/>
            <a:ext cx="4215289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Visualize relationships and understand problem structure before choosing a kernel.</a:t>
            </a:r>
            <a:endParaRPr b="0" i="0" sz="1550" u="none" cap="none" strike="noStrike"/>
          </a:p>
        </p:txBody>
      </p:sp>
      <p:pic>
        <p:nvPicPr>
          <p:cNvPr descr="preencoded.png" id="192" name="Google Shape;19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437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5207437" y="3156347"/>
            <a:ext cx="4215408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207437" y="3301246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Try Linear First</a:t>
            </a:r>
            <a:endParaRPr b="0" i="0" sz="22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5207437" y="3791069"/>
            <a:ext cx="4215408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Fast, interpretable, and often sufficient for high-dimensional or text data.</a:t>
            </a:r>
            <a:endParaRPr b="0" i="0" sz="1550" u="none" cap="none" strike="noStrike"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1203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9621203" y="3156347"/>
            <a:ext cx="42152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9621203" y="3301246"/>
            <a:ext cx="3279338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RBF for Complex Patterns</a:t>
            </a:r>
            <a:endParaRPr b="0" i="0" sz="220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9621203" y="3791069"/>
            <a:ext cx="4215289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Best for nonlinear data with unknown structure; adapts to most patterns.</a:t>
            </a:r>
            <a:endParaRPr b="0" i="0" sz="1550" u="none" cap="none" strike="noStrike"/>
          </a:p>
        </p:txBody>
      </p:sp>
      <p:pic>
        <p:nvPicPr>
          <p:cNvPr descr="preencoded.png" id="200" name="Google Shape;2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94204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793790" y="5236607"/>
            <a:ext cx="6422112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793790" y="5381506"/>
            <a:ext cx="4111823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Polynomial for Known Structure</a:t>
            </a:r>
            <a:endParaRPr b="0" i="0" sz="220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93790" y="5871329"/>
            <a:ext cx="6422112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when domain expertise suggests specific polynomial relationships. Start with low degrees (2-3).</a:t>
            </a:r>
            <a:endParaRPr b="0" i="0" sz="1550" u="none" cap="none" strike="noStrike"/>
          </a:p>
        </p:txBody>
      </p:sp>
      <p:pic>
        <p:nvPicPr>
          <p:cNvPr descr="preencoded.png" id="204" name="Google Shape;2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4260" y="494204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7414260" y="5236607"/>
            <a:ext cx="6422231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7414260" y="5381506"/>
            <a:ext cx="2892743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Validate and Compare</a:t>
            </a:r>
            <a:endParaRPr b="0" i="0" sz="22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7414260" y="5871329"/>
            <a:ext cx="642223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cross-validation to compare kernel performance. Best kernel depends on data characteristics.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